
<file path=[Content_Types].xml><?xml version="1.0" encoding="utf-8"?>
<Types xmlns="http://schemas.openxmlformats.org/package/2006/content-types">
  <Default Extension="png" ContentType="image/png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0" r:id="rId1"/>
  </p:sldMasterIdLst>
  <p:notesMasterIdLst>
    <p:notesMasterId r:id="rId4"/>
  </p:notesMasterIdLst>
  <p:sldIdLst>
    <p:sldId id="288" r:id="rId2"/>
    <p:sldId id="276" r:id="rId3"/>
  </p:sldIdLst>
  <p:sldSz cx="13004800" cy="9753600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1pPr>
    <a:lvl2pPr marL="457200" algn="ctr" rtl="0" fontAlgn="base">
      <a:spcBef>
        <a:spcPct val="0"/>
      </a:spcBef>
      <a:spcAft>
        <a:spcPct val="0"/>
      </a:spcAft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2pPr>
    <a:lvl3pPr marL="914400" algn="ctr" rtl="0" fontAlgn="base">
      <a:spcBef>
        <a:spcPct val="0"/>
      </a:spcBef>
      <a:spcAft>
        <a:spcPct val="0"/>
      </a:spcAft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3pPr>
    <a:lvl4pPr marL="1371600" algn="ctr" rtl="0" fontAlgn="base">
      <a:spcBef>
        <a:spcPct val="0"/>
      </a:spcBef>
      <a:spcAft>
        <a:spcPct val="0"/>
      </a:spcAft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4pPr>
    <a:lvl5pPr marL="1828800" algn="ctr" rtl="0" fontAlgn="base">
      <a:spcBef>
        <a:spcPct val="0"/>
      </a:spcBef>
      <a:spcAft>
        <a:spcPct val="0"/>
      </a:spcAft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5pPr>
    <a:lvl6pPr marL="2286000" algn="l" defTabSz="914400" rtl="0" eaLnBrk="1" latinLnBrk="0" hangingPunct="1"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6pPr>
    <a:lvl7pPr marL="2743200" algn="l" defTabSz="914400" rtl="0" eaLnBrk="1" latinLnBrk="0" hangingPunct="1"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7pPr>
    <a:lvl8pPr marL="3200400" algn="l" defTabSz="914400" rtl="0" eaLnBrk="1" latinLnBrk="0" hangingPunct="1"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8pPr>
    <a:lvl9pPr marL="3657600" algn="l" defTabSz="914400" rtl="0" eaLnBrk="1" latinLnBrk="0" hangingPunct="1">
      <a:defRPr sz="3800" kern="1200">
        <a:solidFill>
          <a:srgbClr val="FFFFFF"/>
        </a:solidFill>
        <a:latin typeface="American Typewriter" charset="0"/>
        <a:ea typeface="ヒラギノ明朝 ProN W3" charset="-128"/>
        <a:cs typeface="+mn-cs"/>
        <a:sym typeface="American Typewriter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26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0" name="Rectangle 2"/>
          <p:cNvSpPr>
            <a:spLocks noGrp="1" noChangeArrowheads="1"/>
          </p:cNvSpPr>
          <p:nvPr>
            <p:ph type="body" sz="quarter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merican Typewriter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merican Typewriter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merican Typewriter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merican Typewriter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American Typewriter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7" name="Rectangle 2"/>
          <p:cNvSpPr>
            <a:spLocks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sz="2800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Because IPCC-AR5 will have important political and social impact, rigorous procedures must be followed to QC the CMIP5 data and metadata. </a:t>
            </a:r>
          </a:p>
          <a:p>
            <a:pPr eaLnBrk="1" hangingPunct="1"/>
            <a:endParaRPr lang="en-US" sz="2200" dirty="0" smtClean="0">
              <a:latin typeface="Lucida Grande" charset="0"/>
              <a:sym typeface="Lucida Grande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813" y="3135313"/>
            <a:ext cx="5676900" cy="9829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69113" y="3135313"/>
            <a:ext cx="5678487" cy="9829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Calibri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71050" y="279400"/>
            <a:ext cx="2876550" cy="12685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813" y="279400"/>
            <a:ext cx="8478837" cy="12685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hyperlink" Target="http://esgf.org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-317500" y="-150813"/>
            <a:ext cx="13384213" cy="10047288"/>
          </a:xfrm>
          <a:prstGeom prst="rect">
            <a:avLst/>
          </a:prstGeom>
          <a:noFill/>
          <a:ln w="12700" cap="flat">
            <a:noFill/>
            <a:miter lim="800000"/>
            <a:headEnd/>
            <a:tailEnd/>
          </a:ln>
          <a:effectLst>
            <a:outerShdw blurRad="63500" dist="63499" dir="5400000" algn="ctr" rotWithShape="0">
              <a:schemeClr val="bg2">
                <a:alpha val="67999"/>
              </a:schemeClr>
            </a:outerShdw>
          </a:effectLst>
        </p:spPr>
      </p:pic>
      <p:sp>
        <p:nvSpPr>
          <p:cNvPr id="1027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1485900" y="279400"/>
            <a:ext cx="9537700" cy="762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>
                <a:sym typeface="Calibri" pitchFamily="34" charset="0"/>
              </a:rPr>
              <a:t>Click to edit Master title style</a:t>
            </a:r>
          </a:p>
        </p:txBody>
      </p:sp>
      <p:sp>
        <p:nvSpPr>
          <p:cNvPr id="1028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039813" y="3135313"/>
            <a:ext cx="11507787" cy="9829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>
                <a:sym typeface="Calibri" pitchFamily="34" charset="0"/>
              </a:rPr>
              <a:t>Click to edit Master text styles</a:t>
            </a:r>
          </a:p>
          <a:p>
            <a:pPr lvl="1"/>
            <a:r>
              <a:rPr lang="en-US" smtClean="0">
                <a:sym typeface="Calibri" pitchFamily="34" charset="0"/>
              </a:rPr>
              <a:t>Second level</a:t>
            </a:r>
          </a:p>
          <a:p>
            <a:pPr lvl="2"/>
            <a:r>
              <a:rPr lang="en-US" smtClean="0">
                <a:sym typeface="Calibri" pitchFamily="34" charset="0"/>
              </a:rPr>
              <a:t>Third level</a:t>
            </a:r>
          </a:p>
          <a:p>
            <a:pPr lvl="3"/>
            <a:r>
              <a:rPr lang="en-US" smtClean="0">
                <a:sym typeface="Calibri" pitchFamily="34" charset="0"/>
              </a:rPr>
              <a:t>Fourth level</a:t>
            </a:r>
          </a:p>
          <a:p>
            <a:pPr lvl="4"/>
            <a:r>
              <a:rPr lang="en-US" smtClean="0">
                <a:sym typeface="Calibri" pitchFamily="34" charset="0"/>
              </a:rPr>
              <a:t>Fifth level</a:t>
            </a:r>
          </a:p>
        </p:txBody>
      </p:sp>
      <p:pic>
        <p:nvPicPr>
          <p:cNvPr id="1029" name="Picture 4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7499013" y="6184900"/>
            <a:ext cx="9542462" cy="66992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077" name="Rectangle 5"/>
          <p:cNvSpPr>
            <a:spLocks/>
          </p:cNvSpPr>
          <p:nvPr/>
        </p:nvSpPr>
        <p:spPr bwMode="auto">
          <a:xfrm>
            <a:off x="0" y="9144000"/>
            <a:ext cx="13068300" cy="647700"/>
          </a:xfrm>
          <a:prstGeom prst="rect">
            <a:avLst/>
          </a:prstGeom>
          <a:gradFill rotWithShape="0">
            <a:gsLst>
              <a:gs pos="0">
                <a:srgbClr val="CCFF66"/>
              </a:gs>
              <a:gs pos="100000">
                <a:srgbClr val="464658"/>
              </a:gs>
            </a:gsLst>
            <a:lin ang="5280000" scaled="1"/>
          </a:gradFill>
          <a:ln w="12700">
            <a:noFill/>
            <a:miter lim="800000"/>
            <a:headEnd/>
            <a:tailEnd/>
          </a:ln>
          <a:effectLst>
            <a:outerShdw dist="406399" dir="5400000" algn="ctr" rotWithShape="0">
              <a:schemeClr val="bg2">
                <a:alpha val="67998"/>
              </a:schemeClr>
            </a:outerShdw>
          </a:effectLst>
        </p:spPr>
        <p:txBody>
          <a:bodyPr lIns="0" tIns="0" rIns="0" bIns="0"/>
          <a:lstStyle/>
          <a:p>
            <a:pPr>
              <a:defRPr/>
            </a:pPr>
            <a:endParaRPr lang="en-US">
              <a:cs typeface="ヒラギノ明朝 ProN W3" charset="-128"/>
            </a:endParaRPr>
          </a:p>
        </p:txBody>
      </p:sp>
      <p:sp>
        <p:nvSpPr>
          <p:cNvPr id="3078" name="Line 6"/>
          <p:cNvSpPr>
            <a:spLocks noChangeShapeType="1"/>
          </p:cNvSpPr>
          <p:nvPr/>
        </p:nvSpPr>
        <p:spPr bwMode="auto">
          <a:xfrm>
            <a:off x="87313" y="1206500"/>
            <a:ext cx="12744450" cy="3175"/>
          </a:xfrm>
          <a:prstGeom prst="line">
            <a:avLst/>
          </a:prstGeom>
          <a:noFill/>
          <a:ln w="63500">
            <a:solidFill>
              <a:srgbClr val="CCFF66"/>
            </a:solidFill>
            <a:miter lim="800000"/>
            <a:headEnd/>
            <a:tailEnd/>
          </a:ln>
          <a:effectLst>
            <a:outerShdw dist="38099" dir="5400000" algn="ctr" rotWithShape="0">
              <a:schemeClr val="bg2">
                <a:alpha val="67998"/>
              </a:schemeClr>
            </a:outerShdw>
          </a:effectLst>
        </p:spPr>
        <p:txBody>
          <a:bodyPr lIns="0" tIns="0" rIns="0" bIns="0"/>
          <a:lstStyle/>
          <a:p>
            <a:endParaRPr lang="en-US"/>
          </a:p>
        </p:txBody>
      </p:sp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1600" y="9140825"/>
            <a:ext cx="1536700" cy="600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080" name="Line 8"/>
          <p:cNvSpPr>
            <a:spLocks noChangeShapeType="1"/>
          </p:cNvSpPr>
          <p:nvPr/>
        </p:nvSpPr>
        <p:spPr bwMode="auto">
          <a:xfrm rot="10800000" flipH="1">
            <a:off x="0" y="9080500"/>
            <a:ext cx="13068300" cy="12700"/>
          </a:xfrm>
          <a:prstGeom prst="line">
            <a:avLst/>
          </a:prstGeom>
          <a:noFill/>
          <a:ln w="63500">
            <a:solidFill>
              <a:srgbClr val="CCFF66"/>
            </a:solidFill>
            <a:miter lim="800000"/>
            <a:headEnd/>
            <a:tailEnd/>
          </a:ln>
          <a:effectLst>
            <a:outerShdw dist="25399" dir="5400000" algn="ctr" rotWithShape="0">
              <a:schemeClr val="bg2">
                <a:alpha val="67998"/>
              </a:schemeClr>
            </a:outerShdw>
          </a:effec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081" name="Rectangle 9"/>
          <p:cNvSpPr>
            <a:spLocks/>
          </p:cNvSpPr>
          <p:nvPr/>
        </p:nvSpPr>
        <p:spPr bwMode="auto">
          <a:xfrm>
            <a:off x="5364163" y="9220200"/>
            <a:ext cx="2198687" cy="508000"/>
          </a:xfrm>
          <a:prstGeom prst="rect">
            <a:avLst/>
          </a:prstGeom>
          <a:noFill/>
          <a:ln w="12700" cap="flat">
            <a:noFill/>
            <a:miter lim="800000"/>
            <a:headEnd type="none" w="med" len="med"/>
            <a:tailEnd type="none" w="med" len="med"/>
          </a:ln>
        </p:spPr>
        <p:txBody>
          <a:bodyPr wrap="none" lIns="0" tIns="0" rIns="0" bIns="0" anchor="ctr">
            <a:spAutoFit/>
          </a:bodyPr>
          <a:lstStyle/>
          <a:p>
            <a:pPr>
              <a:defRPr/>
            </a:pPr>
            <a:r>
              <a:rPr lang="en-US" sz="2600" u="sng">
                <a:solidFill>
                  <a:srgbClr val="004080"/>
                </a:solidFill>
                <a:latin typeface="Calibri" charset="0"/>
                <a:ea typeface="Calibri" charset="0"/>
                <a:cs typeface="Calibri" charset="0"/>
                <a:sym typeface="Calibri" charset="0"/>
                <a:hlinkClick r:id="rId16"/>
              </a:rPr>
              <a:t>http://esgf.org</a:t>
            </a:r>
            <a:r>
              <a:rPr lang="en-US" sz="2600">
                <a:solidFill>
                  <a:srgbClr val="004080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/</a:t>
            </a:r>
          </a:p>
        </p:txBody>
      </p:sp>
      <p:pic>
        <p:nvPicPr>
          <p:cNvPr id="1035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1658600" y="38100"/>
            <a:ext cx="1092200" cy="1092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036" name="Picture 11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76200" y="131763"/>
            <a:ext cx="1160463" cy="965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037" name="Picture 12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1912600" y="9258300"/>
            <a:ext cx="987425" cy="444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+mj-lt"/>
          <a:ea typeface="+mj-ea"/>
          <a:cs typeface="+mj-cs"/>
          <a:sym typeface="Calibri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>
          <a:solidFill>
            <a:srgbClr val="004080"/>
          </a:solidFill>
          <a:latin typeface="Calibri" charset="0"/>
          <a:ea typeface="ヒラギノ角ゴ ProN W3" charset="-128"/>
          <a:cs typeface="ヒラギノ角ゴ ProN W3" charset="-128"/>
          <a:sym typeface="Calibri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pitchFamily="34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pitchFamily="34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pitchFamily="34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pitchFamily="34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rgbClr val="000000"/>
          </a:solidFill>
          <a:latin typeface="+mn-lt"/>
          <a:ea typeface="+mn-ea"/>
          <a:cs typeface="+mn-cs"/>
          <a:sym typeface="Calibri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ChangeArrowheads="1"/>
          </p:cNvSpPr>
          <p:nvPr>
            <p:ph type="title"/>
          </p:nvPr>
        </p:nvSpPr>
        <p:spPr>
          <a:xfrm>
            <a:off x="1485900" y="177800"/>
            <a:ext cx="9537700" cy="1041400"/>
          </a:xfrm>
        </p:spPr>
        <p:txBody>
          <a:bodyPr/>
          <a:lstStyle/>
          <a:p>
            <a:pPr eaLnBrk="1" hangingPunct="1"/>
            <a:r>
              <a:rPr lang="en-US" dirty="0" smtClean="0"/>
              <a:t>CMIP5 Quality Assessment </a:t>
            </a:r>
            <a:r>
              <a:rPr lang="en-US" dirty="0" smtClean="0"/>
              <a:t>Procedure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sz="2800" dirty="0" smtClean="0"/>
              <a:t>(courtesy of Luca Cinquini, JPL)</a:t>
            </a:r>
            <a:endParaRPr lang="en-US" dirty="0" smtClean="0"/>
          </a:p>
        </p:txBody>
      </p:sp>
      <p:sp>
        <p:nvSpPr>
          <p:cNvPr id="15363" name="Rectangle 2"/>
          <p:cNvSpPr>
            <a:spLocks/>
          </p:cNvSpPr>
          <p:nvPr/>
        </p:nvSpPr>
        <p:spPr bwMode="auto">
          <a:xfrm>
            <a:off x="6045200" y="1511300"/>
            <a:ext cx="6819900" cy="20447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2400" u="sng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QC1</a:t>
            </a: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: “Automatic Software Checks on Data, Metadata”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CMOR compliance (integrity of CF metadata, required global attributes, controlled vocabulary, variables conform to CMOR tables, DRS layout)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ESG Publisher processing</a:t>
            </a:r>
          </a:p>
        </p:txBody>
      </p:sp>
      <p:sp>
        <p:nvSpPr>
          <p:cNvPr id="15364" name="Rectangle 3"/>
          <p:cNvSpPr>
            <a:spLocks/>
          </p:cNvSpPr>
          <p:nvPr/>
        </p:nvSpPr>
        <p:spPr bwMode="auto">
          <a:xfrm>
            <a:off x="6045200" y="3784600"/>
            <a:ext cx="6819900" cy="20447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r>
              <a:rPr lang="en-US" sz="2400" u="sng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QC2</a:t>
            </a: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: “Subjective Quality Control on Data, Metadata”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Metadata: availability and technical consistency of CIM metadata from Metafor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Data: data passes additional consistency checks performed by QC software developed @ WDC Climate</a:t>
            </a:r>
          </a:p>
        </p:txBody>
      </p:sp>
      <p:sp>
        <p:nvSpPr>
          <p:cNvPr id="15365" name="Rectangle 4"/>
          <p:cNvSpPr>
            <a:spLocks/>
          </p:cNvSpPr>
          <p:nvPr/>
        </p:nvSpPr>
        <p:spPr bwMode="auto">
          <a:xfrm>
            <a:off x="6096000" y="6057900"/>
            <a:ext cx="6819900" cy="2768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r>
              <a:rPr lang="en-US" sz="2400" u="sng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QC3</a:t>
            </a: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: “Double and Cross Checks on Data, Metadata”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Scientific Quality Assurance (SQA): executed by the author who manually inspects the data and metadata content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Technical Quality Assurance (TQA): automatic consistency checks of data and metadata executed by WDC Climate (World Data Center for Climate)</a:t>
            </a:r>
          </a:p>
        </p:txBody>
      </p:sp>
      <p:sp>
        <p:nvSpPr>
          <p:cNvPr id="15366" name="Rectangle 5"/>
          <p:cNvSpPr>
            <a:spLocks/>
          </p:cNvSpPr>
          <p:nvPr/>
        </p:nvSpPr>
        <p:spPr bwMode="auto">
          <a:xfrm>
            <a:off x="228600" y="6781800"/>
            <a:ext cx="5499100" cy="20447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Notes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QC flag assigned after each stage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All changes to data result in new version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All files are check-summed</a:t>
            </a:r>
          </a:p>
          <a:p>
            <a:pPr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Similar QC process for NASA observations</a:t>
            </a:r>
          </a:p>
        </p:txBody>
      </p:sp>
      <p:sp>
        <p:nvSpPr>
          <p:cNvPr id="15367" name="Rectangle 6"/>
          <p:cNvSpPr>
            <a:spLocks/>
          </p:cNvSpPr>
          <p:nvPr/>
        </p:nvSpPr>
        <p:spPr bwMode="auto">
          <a:xfrm>
            <a:off x="228600" y="1511300"/>
            <a:ext cx="5499100" cy="1600200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r>
              <a:rPr lang="en-US" sz="2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The CMIP5 archive will have extensive social and political impact &gt; model output published to the ESGF must undergo a rigorous Quality Assurance process</a:t>
            </a:r>
          </a:p>
        </p:txBody>
      </p:sp>
      <p:pic>
        <p:nvPicPr>
          <p:cNvPr id="15368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63500" y="3048000"/>
            <a:ext cx="6246813" cy="37353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Technical Notes for Observations</a:t>
            </a:r>
          </a:p>
        </p:txBody>
      </p:sp>
      <p:sp>
        <p:nvSpPr>
          <p:cNvPr id="14339" name="Rectangle 2"/>
          <p:cNvSpPr>
            <a:spLocks/>
          </p:cNvSpPr>
          <p:nvPr/>
        </p:nvSpPr>
        <p:spPr bwMode="auto">
          <a:xfrm>
            <a:off x="125413" y="1408113"/>
            <a:ext cx="4495800" cy="42037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r>
              <a:rPr lang="en-US" sz="2800" u="sng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Standard Table of Contents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Purpose, point of contact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Data field description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Data origin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Validation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Considerations for Model-Observation comparison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Instrument Overview</a:t>
            </a:r>
          </a:p>
          <a:p>
            <a:pPr marL="0" lvl="3" algn="l">
              <a:buClr>
                <a:srgbClr val="000000"/>
              </a:buClr>
              <a:buSzPct val="125000"/>
              <a:buFont typeface="Calibri" pitchFamily="34" charset="0"/>
              <a:buChar char="•"/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References</a:t>
            </a:r>
          </a:p>
        </p:txBody>
      </p:sp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3538" y="1371600"/>
            <a:ext cx="3238500" cy="3771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434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50313" y="1365250"/>
            <a:ext cx="3240087" cy="3771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4342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46713" y="5257800"/>
            <a:ext cx="3240087" cy="3771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4343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847138" y="5259388"/>
            <a:ext cx="3240087" cy="3771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4344" name="Rectangle 7"/>
          <p:cNvSpPr>
            <a:spLocks/>
          </p:cNvSpPr>
          <p:nvPr/>
        </p:nvSpPr>
        <p:spPr bwMode="auto">
          <a:xfrm>
            <a:off x="152400" y="7785100"/>
            <a:ext cx="4508500" cy="10922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pPr marL="0" lvl="3" algn="l"/>
            <a:r>
              <a:rPr lang="en-US" sz="28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Example: AIRS Air Temperature tech note</a:t>
            </a: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Green">
  <a:themeElements>
    <a:clrScheme name="">
      <a:dk1>
        <a:srgbClr val="FFFFFF"/>
      </a:dk1>
      <a:lt1>
        <a:srgbClr val="FFFFFF"/>
      </a:lt1>
      <a:dk2>
        <a:srgbClr val="000000"/>
      </a:dk2>
      <a:lt2>
        <a:srgbClr val="000000"/>
      </a:lt2>
      <a:accent1>
        <a:srgbClr val="BBE0E3"/>
      </a:accent1>
      <a:accent2>
        <a:srgbClr val="333399"/>
      </a:accent2>
      <a:accent3>
        <a:srgbClr val="FFFFFF"/>
      </a:accent3>
      <a:accent4>
        <a:srgbClr val="DADADA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Green">
      <a:majorFont>
        <a:latin typeface="Calibri"/>
        <a:ea typeface="ヒラギノ角ゴ ProN W3"/>
        <a:cs typeface="ヒラギノ角ゴ ProN W3"/>
      </a:majorFont>
      <a:minorFont>
        <a:latin typeface="Calibri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127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800" b="0" i="0" u="none" strike="noStrike" cap="none" normalizeH="0" baseline="0">
            <a:ln>
              <a:noFill/>
            </a:ln>
            <a:solidFill>
              <a:srgbClr val="FFFFFF"/>
            </a:solidFill>
            <a:effectLst/>
            <a:latin typeface="American Typewriter" charset="0"/>
            <a:ea typeface="ヒラギノ明朝 ProN W3" charset="-128"/>
            <a:cs typeface="ヒラギノ明朝 ProN W3" charset="-128"/>
            <a:sym typeface="American Typewriter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127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800" b="0" i="0" u="none" strike="noStrike" cap="none" normalizeH="0" baseline="0">
            <a:ln>
              <a:noFill/>
            </a:ln>
            <a:solidFill>
              <a:srgbClr val="FFFFFF"/>
            </a:solidFill>
            <a:effectLst/>
            <a:latin typeface="American Typewriter" charset="0"/>
            <a:ea typeface="ヒラギノ明朝 ProN W3" charset="-128"/>
            <a:cs typeface="ヒラギノ明朝 ProN W3" charset="-128"/>
            <a:sym typeface="American Typewriter" charset="0"/>
          </a:defRPr>
        </a:defPPr>
      </a:lstStyle>
    </a:lnDef>
  </a:objectDefaults>
  <a:extraClrSchemeLst>
    <a:extraClrScheme>
      <a:clrScheme name="Gre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Pages>0</Pages>
  <Words>238</Words>
  <Characters>0</Characters>
  <Application>Microsoft Office PowerPoint</Application>
  <PresentationFormat>Custom</PresentationFormat>
  <Lines>0</Lines>
  <Paragraphs>27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American Typewriter</vt:lpstr>
      <vt:lpstr>ヒラギノ明朝 ProN W3</vt:lpstr>
      <vt:lpstr>Arial</vt:lpstr>
      <vt:lpstr>Calibri</vt:lpstr>
      <vt:lpstr>ヒラギノ角ゴ ProN W3</vt:lpstr>
      <vt:lpstr>ＭＳ Ｐゴシック</vt:lpstr>
      <vt:lpstr>Lucida Grande</vt:lpstr>
      <vt:lpstr>Green</vt:lpstr>
      <vt:lpstr>CMIP5 Quality Assessment Procedure  (courtesy of Luca Cinquini, JPL)</vt:lpstr>
      <vt:lpstr>Technical Notes for Observations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Leptoukh</cp:lastModifiedBy>
  <cp:revision>3</cp:revision>
  <dcterms:modified xsi:type="dcterms:W3CDTF">2011-07-13T19:53:34Z</dcterms:modified>
</cp:coreProperties>
</file>